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Brea W" initials="SW" lastIdx="1" clrIdx="0">
    <p:extLst>
      <p:ext uri="{19B8F6BF-5375-455C-9EA6-DF929625EA0E}">
        <p15:presenceInfo xmlns:p15="http://schemas.microsoft.com/office/powerpoint/2012/main" userId="8147cb1109dec3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6B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57"/>
  </p:normalViewPr>
  <p:slideViewPr>
    <p:cSldViewPr snapToGrid="0">
      <p:cViewPr varScale="1">
        <p:scale>
          <a:sx n="105" d="100"/>
          <a:sy n="105" d="100"/>
        </p:scale>
        <p:origin x="840" y="1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3-22T18:58:24.621" idx="1">
    <p:pos x="10" y="10"/>
    <p:text/>
    <p:extLst>
      <p:ext uri="{C676402C-5697-4E1C-873F-D02D1690AC5C}">
        <p15:threadingInfo xmlns:p15="http://schemas.microsoft.com/office/powerpoint/2012/main" timeZoneBias="300"/>
      </p:ext>
    </p:extLs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BE34B-D5AB-394A-9FAD-1B711FEFD8DE}" type="datetimeFigureOut">
              <a:rPr lang="en-US" smtClean="0"/>
              <a:t>8/5/23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8A441E-0773-7C40-9325-225D44FB6937}" type="slidenum">
              <a:rPr lang="en-US" smtClean="0"/>
              <a:t>‹#›</a:t>
            </a:fld>
            <a:endParaRPr lang="en-US"/>
          </a:p>
        </p:txBody>
      </p:sp>
    </p:spTree>
    <p:extLst>
      <p:ext uri="{BB962C8B-B14F-4D97-AF65-F5344CB8AC3E}">
        <p14:creationId xmlns:p14="http://schemas.microsoft.com/office/powerpoint/2010/main" val="3271092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8A441E-0773-7C40-9325-225D44FB6937}" type="slidenum">
              <a:rPr lang="en-US" smtClean="0"/>
              <a:t>7</a:t>
            </a:fld>
            <a:endParaRPr lang="en-US"/>
          </a:p>
        </p:txBody>
      </p:sp>
    </p:spTree>
    <p:extLst>
      <p:ext uri="{BB962C8B-B14F-4D97-AF65-F5344CB8AC3E}">
        <p14:creationId xmlns:p14="http://schemas.microsoft.com/office/powerpoint/2010/main" val="748323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A5B73C7E-52D4-304F-8A68-2F3885B83FBE}" type="datetimeFigureOut">
              <a:rPr lang="en-US" smtClean="0"/>
              <a:t>8/5/23</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0A313705-B6D7-A447-B343-051CE4E1F2DB}"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94359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8/5/23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900466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8/5/23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297454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8/5/23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888785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A5B73C7E-52D4-304F-8A68-2F3885B83FBE}" type="datetimeFigureOut">
              <a:rPr lang="en-US" smtClean="0"/>
              <a:t>8/5/23</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0A313705-B6D7-A447-B343-051CE4E1F2DB}"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02443211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B73C7E-52D4-304F-8A68-2F3885B83FBE}" type="datetimeFigureOut">
              <a:rPr lang="en-US" smtClean="0"/>
              <a:t>8/5/23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132424986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B73C7E-52D4-304F-8A68-2F3885B83FBE}" type="datetimeFigureOut">
              <a:rPr lang="en-US" smtClean="0"/>
              <a:t>8/5/23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68656954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B73C7E-52D4-304F-8A68-2F3885B83FBE}" type="datetimeFigureOut">
              <a:rPr lang="en-US" smtClean="0"/>
              <a:t>8/5/23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2196709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B73C7E-52D4-304F-8A68-2F3885B83FBE}" type="datetimeFigureOut">
              <a:rPr lang="en-US" smtClean="0"/>
              <a:t>8/5/23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1336267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A5B73C7E-52D4-304F-8A68-2F3885B83FBE}" type="datetimeFigureOut">
              <a:rPr lang="en-US" smtClean="0"/>
              <a:t>8/5/23</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0A313705-B6D7-A447-B343-051CE4E1F2DB}"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1306160"/>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A5B73C7E-52D4-304F-8A68-2F3885B83FBE}" type="datetimeFigureOut">
              <a:rPr lang="en-US" smtClean="0"/>
              <a:t>8/5/23</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3160007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A5B73C7E-52D4-304F-8A68-2F3885B83FBE}" type="datetimeFigureOut">
              <a:rPr lang="en-US" smtClean="0"/>
              <a:t>8/5/23</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0A313705-B6D7-A447-B343-051CE4E1F2DB}"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0885786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en/film-reel-cinema-film-movie-reel-147631/"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clapperboard-clapper-board-film-295458/"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pngimg.com/download/49352"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8.png"/><Relationship Id="rId5" Type="http://schemas.openxmlformats.org/officeDocument/2006/relationships/hyperlink" Target="https://public.tableau.com/views/RevenueByCountry_16795293963350/Sheet4?:language=en-US&amp;publish=yes&amp;:display_count=n&amp;:origin=viz_share_link" TargetMode="External"/><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2CDA-FCE0-4E6D-6AB6-C42426A4EB87}"/>
              </a:ext>
            </a:extLst>
          </p:cNvPr>
          <p:cNvSpPr>
            <a:spLocks noGrp="1"/>
          </p:cNvSpPr>
          <p:nvPr>
            <p:ph type="ctrTitle"/>
          </p:nvPr>
        </p:nvSpPr>
        <p:spPr>
          <a:xfrm>
            <a:off x="3711099" y="1002135"/>
            <a:ext cx="5053263" cy="4394988"/>
          </a:xfrm>
        </p:spPr>
        <p:txBody>
          <a:bodyPr/>
          <a:lstStyle/>
          <a:p>
            <a:r>
              <a:rPr lang="en-US" sz="2800" dirty="0"/>
              <a:t>Rockbuster Stealth: </a:t>
            </a:r>
            <a:br>
              <a:rPr lang="en-US" sz="2800" dirty="0"/>
            </a:br>
            <a:r>
              <a:rPr lang="en-US" sz="2800" dirty="0"/>
              <a:t>Data Analysis</a:t>
            </a:r>
          </a:p>
        </p:txBody>
      </p:sp>
      <p:sp>
        <p:nvSpPr>
          <p:cNvPr id="3" name="Subtitle 2">
            <a:extLst>
              <a:ext uri="{FF2B5EF4-FFF2-40B4-BE49-F238E27FC236}">
                <a16:creationId xmlns:a16="http://schemas.microsoft.com/office/drawing/2014/main" id="{1B170C8E-4378-4123-A41A-C0656780255A}"/>
              </a:ext>
            </a:extLst>
          </p:cNvPr>
          <p:cNvSpPr>
            <a:spLocks noGrp="1"/>
          </p:cNvSpPr>
          <p:nvPr>
            <p:ph type="subTitle" idx="1"/>
          </p:nvPr>
        </p:nvSpPr>
        <p:spPr>
          <a:xfrm>
            <a:off x="2215043" y="6058466"/>
            <a:ext cx="8045373" cy="742279"/>
          </a:xfrm>
        </p:spPr>
        <p:txBody>
          <a:bodyPr/>
          <a:lstStyle/>
          <a:p>
            <a:r>
              <a:rPr lang="en-US" dirty="0"/>
              <a:t>Sebrea Wilmore, Data Analyst</a:t>
            </a:r>
          </a:p>
        </p:txBody>
      </p:sp>
    </p:spTree>
    <p:extLst>
      <p:ext uri="{BB962C8B-B14F-4D97-AF65-F5344CB8AC3E}">
        <p14:creationId xmlns:p14="http://schemas.microsoft.com/office/powerpoint/2010/main" val="2924658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CC1A-7C8F-E9DC-A5A5-C6DB84374B08}"/>
              </a:ext>
            </a:extLst>
          </p:cNvPr>
          <p:cNvSpPr>
            <a:spLocks noGrp="1"/>
          </p:cNvSpPr>
          <p:nvPr>
            <p:ph type="title"/>
          </p:nvPr>
        </p:nvSpPr>
        <p:spPr>
          <a:xfrm>
            <a:off x="3872958" y="865500"/>
            <a:ext cx="3649506" cy="1492132"/>
          </a:xfrm>
        </p:spPr>
        <p:txBody>
          <a:bodyPr/>
          <a:lstStyle/>
          <a:p>
            <a:r>
              <a:rPr lang="en-US" dirty="0"/>
              <a:t>Questions?</a:t>
            </a:r>
          </a:p>
        </p:txBody>
      </p:sp>
      <p:sp>
        <p:nvSpPr>
          <p:cNvPr id="3" name="Content Placeholder 2">
            <a:extLst>
              <a:ext uri="{FF2B5EF4-FFF2-40B4-BE49-F238E27FC236}">
                <a16:creationId xmlns:a16="http://schemas.microsoft.com/office/drawing/2014/main" id="{D6F4525E-9EE7-F0F6-16AB-8F7BE2BBE709}"/>
              </a:ext>
            </a:extLst>
          </p:cNvPr>
          <p:cNvSpPr>
            <a:spLocks noGrp="1"/>
          </p:cNvSpPr>
          <p:nvPr>
            <p:ph idx="1"/>
          </p:nvPr>
        </p:nvSpPr>
        <p:spPr>
          <a:xfrm>
            <a:off x="3030711" y="2489452"/>
            <a:ext cx="5334000" cy="2659383"/>
          </a:xfrm>
        </p:spPr>
        <p:txBody>
          <a:bodyPr/>
          <a:lstStyle/>
          <a:p>
            <a:pPr marL="0" indent="0" algn="ctr">
              <a:buNone/>
            </a:pPr>
            <a:r>
              <a:rPr lang="en-US" dirty="0">
                <a:latin typeface="Marker Felt Thin" panose="02000400000000000000" pitchFamily="2" charset="77"/>
              </a:rPr>
              <a:t>Contact me at:</a:t>
            </a:r>
          </a:p>
          <a:p>
            <a:pPr marL="0" indent="0" algn="ctr">
              <a:buNone/>
            </a:pPr>
            <a:endParaRPr lang="en-US" dirty="0">
              <a:latin typeface="Marker Felt Thin" panose="02000400000000000000" pitchFamily="2" charset="77"/>
            </a:endParaRPr>
          </a:p>
          <a:p>
            <a:pPr marL="0" indent="0" algn="ctr">
              <a:buNone/>
            </a:pPr>
            <a:r>
              <a:rPr lang="en-US" dirty="0" err="1">
                <a:latin typeface="Marker Felt Thin" panose="02000400000000000000" pitchFamily="2" charset="77"/>
              </a:rPr>
              <a:t>sebreaw@gmail.com</a:t>
            </a:r>
            <a:endParaRPr lang="en-US" dirty="0">
              <a:latin typeface="Marker Felt Thin" panose="02000400000000000000" pitchFamily="2" charset="77"/>
            </a:endParaRPr>
          </a:p>
        </p:txBody>
      </p:sp>
    </p:spTree>
    <p:extLst>
      <p:ext uri="{BB962C8B-B14F-4D97-AF65-F5344CB8AC3E}">
        <p14:creationId xmlns:p14="http://schemas.microsoft.com/office/powerpoint/2010/main" val="2403431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7CCDC-0862-CAC2-8B2E-D773047E781C}"/>
              </a:ext>
            </a:extLst>
          </p:cNvPr>
          <p:cNvSpPr>
            <a:spLocks noGrp="1"/>
          </p:cNvSpPr>
          <p:nvPr>
            <p:ph type="title"/>
          </p:nvPr>
        </p:nvSpPr>
        <p:spPr/>
        <p:txBody>
          <a:bodyPr/>
          <a:lstStyle/>
          <a:p>
            <a:r>
              <a:rPr lang="en-US" dirty="0" err="1"/>
              <a:t>OVerview</a:t>
            </a:r>
            <a:endParaRPr lang="en-US" dirty="0"/>
          </a:p>
        </p:txBody>
      </p:sp>
      <p:sp>
        <p:nvSpPr>
          <p:cNvPr id="3" name="Content Placeholder 2">
            <a:extLst>
              <a:ext uri="{FF2B5EF4-FFF2-40B4-BE49-F238E27FC236}">
                <a16:creationId xmlns:a16="http://schemas.microsoft.com/office/drawing/2014/main" id="{E843A189-3C5E-AED7-98EC-9BDF93A708A1}"/>
              </a:ext>
            </a:extLst>
          </p:cNvPr>
          <p:cNvSpPr>
            <a:spLocks noGrp="1"/>
          </p:cNvSpPr>
          <p:nvPr>
            <p:ph idx="1"/>
          </p:nvPr>
        </p:nvSpPr>
        <p:spPr>
          <a:xfrm>
            <a:off x="1083237" y="1389893"/>
            <a:ext cx="5606322" cy="4758244"/>
          </a:xfrm>
        </p:spPr>
        <p:txBody>
          <a:bodyPr>
            <a:normAutofit fontScale="40000" lnSpcReduction="20000"/>
          </a:bodyPr>
          <a:lstStyle/>
          <a:p>
            <a:pPr marL="0" indent="0">
              <a:buNone/>
            </a:pPr>
            <a:r>
              <a:rPr lang="en-US" sz="5400" dirty="0">
                <a:solidFill>
                  <a:schemeClr val="tx1"/>
                </a:solidFill>
                <a:effectLst/>
                <a:latin typeface="Marker Felt Thin" panose="02000400000000000000" pitchFamily="2" charset="77"/>
              </a:rPr>
              <a:t>Rockbuster Stealth LLC is a movie rental company that used to have stores around the world. Facing stiff competition from streaming services such as Netflix and Amazon Prime, the Rockbuster Stealth management team is planning to use its existing movie licenses to launch an online video rental service in order to stay competitive. </a:t>
            </a:r>
          </a:p>
          <a:p>
            <a:pPr marL="0" indent="0">
              <a:buNone/>
            </a:pPr>
            <a:endParaRPr lang="en-US" sz="5400" dirty="0">
              <a:solidFill>
                <a:schemeClr val="tx1"/>
              </a:solidFill>
              <a:latin typeface="Marker Felt Thin" panose="02000400000000000000" pitchFamily="2" charset="77"/>
            </a:endParaRPr>
          </a:p>
          <a:p>
            <a:pPr marL="0" indent="0">
              <a:buNone/>
            </a:pPr>
            <a:r>
              <a:rPr lang="en-US" sz="5400" dirty="0">
                <a:solidFill>
                  <a:schemeClr val="tx1"/>
                </a:solidFill>
                <a:effectLst/>
                <a:latin typeface="Marker Felt Thin" panose="02000400000000000000" pitchFamily="2" charset="77"/>
              </a:rPr>
              <a:t>The Rockbuster Stealth Management Board has asked a series of business questions </a:t>
            </a:r>
            <a:r>
              <a:rPr lang="en-US" sz="5400" dirty="0">
                <a:solidFill>
                  <a:schemeClr val="tx1"/>
                </a:solidFill>
                <a:latin typeface="Marker Felt Thin" panose="02000400000000000000" pitchFamily="2" charset="77"/>
              </a:rPr>
              <a:t>in order to </a:t>
            </a:r>
            <a:r>
              <a:rPr lang="en-US" sz="5400" dirty="0">
                <a:solidFill>
                  <a:schemeClr val="tx1"/>
                </a:solidFill>
                <a:effectLst/>
                <a:latin typeface="Marker Felt Thin" panose="02000400000000000000" pitchFamily="2" charset="77"/>
              </a:rPr>
              <a:t>begin crafting their decisions as it pertains to the 2020 company strategy. </a:t>
            </a:r>
          </a:p>
          <a:p>
            <a:pPr marL="0" indent="0">
              <a:buNone/>
            </a:pPr>
            <a:endParaRPr lang="en-US" dirty="0"/>
          </a:p>
        </p:txBody>
      </p:sp>
      <p:pic>
        <p:nvPicPr>
          <p:cNvPr id="5" name="Picture 4">
            <a:extLst>
              <a:ext uri="{FF2B5EF4-FFF2-40B4-BE49-F238E27FC236}">
                <a16:creationId xmlns:a16="http://schemas.microsoft.com/office/drawing/2014/main" id="{7A490F0E-1685-BD98-20BF-94435E3CC0D2}"/>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48600" y="2085378"/>
            <a:ext cx="2712362" cy="2986087"/>
          </a:xfrm>
          <a:prstGeom prst="rect">
            <a:avLst/>
          </a:prstGeom>
        </p:spPr>
      </p:pic>
    </p:spTree>
    <p:extLst>
      <p:ext uri="{BB962C8B-B14F-4D97-AF65-F5344CB8AC3E}">
        <p14:creationId xmlns:p14="http://schemas.microsoft.com/office/powerpoint/2010/main" val="2612192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C06E5-296D-8D49-3619-B88B50D7C2D2}"/>
              </a:ext>
            </a:extLst>
          </p:cNvPr>
          <p:cNvSpPr>
            <a:spLocks noGrp="1"/>
          </p:cNvSpPr>
          <p:nvPr>
            <p:ph type="title"/>
          </p:nvPr>
        </p:nvSpPr>
        <p:spPr>
          <a:xfrm>
            <a:off x="1251678" y="173417"/>
            <a:ext cx="10178322" cy="1492132"/>
          </a:xfrm>
        </p:spPr>
        <p:txBody>
          <a:bodyPr/>
          <a:lstStyle/>
          <a:p>
            <a:r>
              <a:rPr lang="en-US" dirty="0"/>
              <a:t>OBJECTIVES</a:t>
            </a:r>
          </a:p>
        </p:txBody>
      </p:sp>
      <p:sp>
        <p:nvSpPr>
          <p:cNvPr id="3" name="Content Placeholder 2">
            <a:extLst>
              <a:ext uri="{FF2B5EF4-FFF2-40B4-BE49-F238E27FC236}">
                <a16:creationId xmlns:a16="http://schemas.microsoft.com/office/drawing/2014/main" id="{0F7F96B4-9CF6-2DB1-BDB1-9BEFECA64DBD}"/>
              </a:ext>
            </a:extLst>
          </p:cNvPr>
          <p:cNvSpPr>
            <a:spLocks noGrp="1"/>
          </p:cNvSpPr>
          <p:nvPr>
            <p:ph idx="1"/>
          </p:nvPr>
        </p:nvSpPr>
        <p:spPr>
          <a:xfrm>
            <a:off x="975502" y="1144684"/>
            <a:ext cx="6147742" cy="5539899"/>
          </a:xfrm>
        </p:spPr>
        <p:txBody>
          <a:bodyPr>
            <a:normAutofit fontScale="25000" lnSpcReduction="20000"/>
          </a:bodyPr>
          <a:lstStyle/>
          <a:p>
            <a:pPr marL="0" indent="0">
              <a:buNone/>
            </a:pPr>
            <a:r>
              <a:rPr lang="en-US" sz="9600" dirty="0">
                <a:solidFill>
                  <a:schemeClr val="tx1"/>
                </a:solidFill>
                <a:effectLst/>
                <a:latin typeface="Marker Felt Thin" panose="02000400000000000000" pitchFamily="2" charset="77"/>
              </a:rPr>
              <a:t>●  Determine which movies contributed the most and least to revenue gain </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Identify the countries that </a:t>
            </a:r>
            <a:r>
              <a:rPr lang="en-US" sz="9600" dirty="0" err="1">
                <a:solidFill>
                  <a:schemeClr val="tx1"/>
                </a:solidFill>
                <a:effectLst/>
                <a:latin typeface="Marker Felt Thin" panose="02000400000000000000" pitchFamily="2" charset="77"/>
              </a:rPr>
              <a:t>Rockbuster</a:t>
            </a:r>
            <a:r>
              <a:rPr lang="en-US" sz="9600" dirty="0">
                <a:solidFill>
                  <a:schemeClr val="tx1"/>
                </a:solidFill>
                <a:effectLst/>
                <a:latin typeface="Marker Felt Thin" panose="02000400000000000000" pitchFamily="2" charset="77"/>
              </a:rPr>
              <a:t> customers are based in</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Identify the locations for customers with a high lifetime value </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Determine whether sales figures vary between geographic regions</a:t>
            </a:r>
          </a:p>
          <a:p>
            <a:endParaRPr lang="en-US" dirty="0"/>
          </a:p>
        </p:txBody>
      </p:sp>
      <p:pic>
        <p:nvPicPr>
          <p:cNvPr id="14" name="Picture 13">
            <a:extLst>
              <a:ext uri="{FF2B5EF4-FFF2-40B4-BE49-F238E27FC236}">
                <a16:creationId xmlns:a16="http://schemas.microsoft.com/office/drawing/2014/main" id="{F9F9C614-13C8-9EC1-743E-3D6A413FBD1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89098" y="1397000"/>
            <a:ext cx="3327400" cy="4064000"/>
          </a:xfrm>
          <a:prstGeom prst="rect">
            <a:avLst/>
          </a:prstGeom>
        </p:spPr>
      </p:pic>
    </p:spTree>
    <p:extLst>
      <p:ext uri="{BB962C8B-B14F-4D97-AF65-F5344CB8AC3E}">
        <p14:creationId xmlns:p14="http://schemas.microsoft.com/office/powerpoint/2010/main" val="314430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B060C-CD32-E102-F8F2-F39DFE73DA2E}"/>
              </a:ext>
            </a:extLst>
          </p:cNvPr>
          <p:cNvSpPr>
            <a:spLocks noGrp="1"/>
          </p:cNvSpPr>
          <p:nvPr>
            <p:ph type="title"/>
          </p:nvPr>
        </p:nvSpPr>
        <p:spPr>
          <a:xfrm>
            <a:off x="1300446" y="162929"/>
            <a:ext cx="9889564" cy="727087"/>
          </a:xfrm>
        </p:spPr>
        <p:txBody>
          <a:bodyPr>
            <a:normAutofit/>
          </a:bodyPr>
          <a:lstStyle/>
          <a:p>
            <a:pPr algn="ctr"/>
            <a:r>
              <a:rPr lang="en-US" sz="4000" dirty="0"/>
              <a:t>Movies with </a:t>
            </a:r>
            <a:r>
              <a:rPr lang="en-US" sz="4000" u="sng" dirty="0">
                <a:solidFill>
                  <a:srgbClr val="00B050"/>
                </a:solidFill>
              </a:rPr>
              <a:t>high</a:t>
            </a:r>
            <a:r>
              <a:rPr lang="en-US" sz="4000" dirty="0"/>
              <a:t> revenue contribution</a:t>
            </a:r>
          </a:p>
        </p:txBody>
      </p:sp>
      <p:sp>
        <p:nvSpPr>
          <p:cNvPr id="10" name="TextBox 9">
            <a:extLst>
              <a:ext uri="{FF2B5EF4-FFF2-40B4-BE49-F238E27FC236}">
                <a16:creationId xmlns:a16="http://schemas.microsoft.com/office/drawing/2014/main" id="{64214954-2925-49EA-90F2-20B420682718}"/>
              </a:ext>
            </a:extLst>
          </p:cNvPr>
          <p:cNvSpPr txBox="1"/>
          <p:nvPr/>
        </p:nvSpPr>
        <p:spPr>
          <a:xfrm>
            <a:off x="9387840" y="2364703"/>
            <a:ext cx="2645664" cy="1938992"/>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MARKER FELT THIN" panose="02000400000000000000" pitchFamily="2" charset="77"/>
              </a:rPr>
              <a:t>Apache Divine </a:t>
            </a:r>
            <a:r>
              <a:rPr lang="en-US" sz="2400" dirty="0">
                <a:latin typeface="Marker Felt Thin" panose="02000400000000000000" pitchFamily="2" charset="77"/>
              </a:rPr>
              <a:t>had the largest contribution, grossing $1,092.81</a:t>
            </a:r>
          </a:p>
        </p:txBody>
      </p:sp>
      <p:pic>
        <p:nvPicPr>
          <p:cNvPr id="14" name="Content Placeholder 13">
            <a:extLst>
              <a:ext uri="{FF2B5EF4-FFF2-40B4-BE49-F238E27FC236}">
                <a16:creationId xmlns:a16="http://schemas.microsoft.com/office/drawing/2014/main" id="{29BAC588-AE8F-CE58-3835-B41FD975E1E3}"/>
              </a:ext>
            </a:extLst>
          </p:cNvPr>
          <p:cNvPicPr>
            <a:picLocks noGrp="1" noChangeAspect="1"/>
          </p:cNvPicPr>
          <p:nvPr>
            <p:ph idx="1"/>
          </p:nvPr>
        </p:nvPicPr>
        <p:blipFill>
          <a:blip r:embed="rId2"/>
          <a:stretch>
            <a:fillRect/>
          </a:stretch>
        </p:blipFill>
        <p:spPr>
          <a:xfrm>
            <a:off x="1014181" y="1173655"/>
            <a:ext cx="8349275" cy="5521416"/>
          </a:xfrm>
        </p:spPr>
      </p:pic>
      <p:sp>
        <p:nvSpPr>
          <p:cNvPr id="18" name="Down Arrow 17">
            <a:extLst>
              <a:ext uri="{FF2B5EF4-FFF2-40B4-BE49-F238E27FC236}">
                <a16:creationId xmlns:a16="http://schemas.microsoft.com/office/drawing/2014/main" id="{9319BA34-FF80-B840-BA3F-AD2AAB353308}"/>
              </a:ext>
            </a:extLst>
          </p:cNvPr>
          <p:cNvSpPr/>
          <p:nvPr/>
        </p:nvSpPr>
        <p:spPr>
          <a:xfrm rot="14326122">
            <a:off x="571793" y="1767923"/>
            <a:ext cx="475488" cy="670560"/>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4740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47D70-07F2-FEF6-5127-DB2D990F10FF}"/>
              </a:ext>
            </a:extLst>
          </p:cNvPr>
          <p:cNvSpPr>
            <a:spLocks noGrp="1"/>
          </p:cNvSpPr>
          <p:nvPr>
            <p:ph type="title"/>
          </p:nvPr>
        </p:nvSpPr>
        <p:spPr>
          <a:xfrm>
            <a:off x="1251678" y="382385"/>
            <a:ext cx="10178322" cy="836815"/>
          </a:xfrm>
        </p:spPr>
        <p:txBody>
          <a:bodyPr>
            <a:normAutofit/>
          </a:bodyPr>
          <a:lstStyle/>
          <a:p>
            <a:pPr algn="ctr"/>
            <a:r>
              <a:rPr lang="en-US" sz="4000" dirty="0"/>
              <a:t>Movies with </a:t>
            </a:r>
            <a:r>
              <a:rPr lang="en-US" sz="4000" u="sng" dirty="0">
                <a:solidFill>
                  <a:schemeClr val="accent2">
                    <a:lumMod val="75000"/>
                  </a:schemeClr>
                </a:solidFill>
              </a:rPr>
              <a:t>low</a:t>
            </a:r>
            <a:r>
              <a:rPr lang="en-US" sz="4000" dirty="0"/>
              <a:t> revenue contribution</a:t>
            </a:r>
          </a:p>
        </p:txBody>
      </p:sp>
      <p:pic>
        <p:nvPicPr>
          <p:cNvPr id="5" name="Content Placeholder 4">
            <a:extLst>
              <a:ext uri="{FF2B5EF4-FFF2-40B4-BE49-F238E27FC236}">
                <a16:creationId xmlns:a16="http://schemas.microsoft.com/office/drawing/2014/main" id="{A17AA4F0-1DC4-AF7D-C9FE-F317126303F6}"/>
              </a:ext>
            </a:extLst>
          </p:cNvPr>
          <p:cNvPicPr>
            <a:picLocks noGrp="1" noChangeAspect="1"/>
          </p:cNvPicPr>
          <p:nvPr>
            <p:ph idx="1"/>
          </p:nvPr>
        </p:nvPicPr>
        <p:blipFill>
          <a:blip r:embed="rId2"/>
          <a:stretch>
            <a:fillRect/>
          </a:stretch>
        </p:blipFill>
        <p:spPr>
          <a:xfrm>
            <a:off x="1098393" y="1287920"/>
            <a:ext cx="8348472" cy="5278985"/>
          </a:xfrm>
        </p:spPr>
      </p:pic>
      <p:sp>
        <p:nvSpPr>
          <p:cNvPr id="7" name="TextBox 6">
            <a:extLst>
              <a:ext uri="{FF2B5EF4-FFF2-40B4-BE49-F238E27FC236}">
                <a16:creationId xmlns:a16="http://schemas.microsoft.com/office/drawing/2014/main" id="{3CC8BE10-83D9-33BC-0CE4-B6807585A73D}"/>
              </a:ext>
            </a:extLst>
          </p:cNvPr>
          <p:cNvSpPr txBox="1"/>
          <p:nvPr/>
        </p:nvSpPr>
        <p:spPr>
          <a:xfrm>
            <a:off x="9717024" y="1988420"/>
            <a:ext cx="1938528" cy="1938992"/>
          </a:xfrm>
          <a:prstGeom prst="rect">
            <a:avLst/>
          </a:prstGeom>
          <a:noFill/>
        </p:spPr>
        <p:txBody>
          <a:bodyPr wrap="square">
            <a:spAutoFit/>
          </a:bodyPr>
          <a:lstStyle/>
          <a:p>
            <a:pPr marL="285750" indent="-285750">
              <a:buFont typeface="Arial" panose="020B0604020202020204" pitchFamily="34" charset="0"/>
              <a:buChar char="•"/>
            </a:pPr>
            <a:r>
              <a:rPr lang="en-US" sz="2000" b="1" dirty="0">
                <a:latin typeface="MARKER FELT THIN" panose="02000400000000000000" pitchFamily="2" charset="77"/>
              </a:rPr>
              <a:t>Indian Love </a:t>
            </a:r>
            <a:r>
              <a:rPr lang="en-US" sz="2000" dirty="0">
                <a:latin typeface="Marker Felt Thin" panose="02000400000000000000" pitchFamily="2" charset="77"/>
              </a:rPr>
              <a:t>had the lowest contribution, grossing $1.98</a:t>
            </a:r>
          </a:p>
        </p:txBody>
      </p:sp>
      <p:sp>
        <p:nvSpPr>
          <p:cNvPr id="8" name="Down Arrow 7">
            <a:extLst>
              <a:ext uri="{FF2B5EF4-FFF2-40B4-BE49-F238E27FC236}">
                <a16:creationId xmlns:a16="http://schemas.microsoft.com/office/drawing/2014/main" id="{6DA7CF5D-2D5C-83F0-012C-B7F49C18BA31}"/>
              </a:ext>
            </a:extLst>
          </p:cNvPr>
          <p:cNvSpPr/>
          <p:nvPr/>
        </p:nvSpPr>
        <p:spPr>
          <a:xfrm rot="6747029">
            <a:off x="9209120" y="5125074"/>
            <a:ext cx="475488" cy="670560"/>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18F819F-0F79-7FEA-DD6C-4C4F444E8BF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H="1">
            <a:off x="8574297" y="5780087"/>
            <a:ext cx="664871" cy="695528"/>
          </a:xfrm>
          <a:prstGeom prst="rect">
            <a:avLst/>
          </a:prstGeom>
        </p:spPr>
      </p:pic>
    </p:spTree>
    <p:extLst>
      <p:ext uri="{BB962C8B-B14F-4D97-AF65-F5344CB8AC3E}">
        <p14:creationId xmlns:p14="http://schemas.microsoft.com/office/powerpoint/2010/main" val="27026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CD64F-DD8C-E21F-4D69-F581F17A0E66}"/>
              </a:ext>
            </a:extLst>
          </p:cNvPr>
          <p:cNvSpPr>
            <a:spLocks noGrp="1"/>
          </p:cNvSpPr>
          <p:nvPr>
            <p:ph type="title"/>
          </p:nvPr>
        </p:nvSpPr>
        <p:spPr/>
        <p:txBody>
          <a:bodyPr/>
          <a:lstStyle/>
          <a:p>
            <a:r>
              <a:rPr lang="en-US" dirty="0"/>
              <a:t>Revenue by </a:t>
            </a:r>
            <a:r>
              <a:rPr lang="en-US" dirty="0">
                <a:solidFill>
                  <a:srgbClr val="0096B4"/>
                </a:solidFill>
              </a:rPr>
              <a:t>genre</a:t>
            </a:r>
            <a:r>
              <a:rPr lang="en-US" dirty="0"/>
              <a:t> and </a:t>
            </a:r>
            <a:r>
              <a:rPr lang="en-US" dirty="0">
                <a:solidFill>
                  <a:schemeClr val="accent2"/>
                </a:solidFill>
              </a:rPr>
              <a:t>rating</a:t>
            </a:r>
          </a:p>
        </p:txBody>
      </p:sp>
      <p:pic>
        <p:nvPicPr>
          <p:cNvPr id="28" name="Content Placeholder 27">
            <a:extLst>
              <a:ext uri="{FF2B5EF4-FFF2-40B4-BE49-F238E27FC236}">
                <a16:creationId xmlns:a16="http://schemas.microsoft.com/office/drawing/2014/main" id="{F1128A0B-E90B-E408-304C-2439B398CBF7}"/>
              </a:ext>
            </a:extLst>
          </p:cNvPr>
          <p:cNvPicPr>
            <a:picLocks noGrp="1" noChangeAspect="1"/>
          </p:cNvPicPr>
          <p:nvPr>
            <p:ph sz="half" idx="2"/>
          </p:nvPr>
        </p:nvPicPr>
        <p:blipFill>
          <a:blip r:embed="rId2"/>
          <a:stretch>
            <a:fillRect/>
          </a:stretch>
        </p:blipFill>
        <p:spPr>
          <a:xfrm>
            <a:off x="6673926" y="2177726"/>
            <a:ext cx="4977008" cy="1999157"/>
          </a:xfrm>
        </p:spPr>
      </p:pic>
      <p:sp>
        <p:nvSpPr>
          <p:cNvPr id="15" name="TextBox 14">
            <a:extLst>
              <a:ext uri="{FF2B5EF4-FFF2-40B4-BE49-F238E27FC236}">
                <a16:creationId xmlns:a16="http://schemas.microsoft.com/office/drawing/2014/main" id="{C901261B-582D-C1CC-07C7-5F89F8FAEB88}"/>
              </a:ext>
            </a:extLst>
          </p:cNvPr>
          <p:cNvSpPr txBox="1"/>
          <p:nvPr/>
        </p:nvSpPr>
        <p:spPr>
          <a:xfrm>
            <a:off x="991303" y="5117387"/>
            <a:ext cx="5104697" cy="1200329"/>
          </a:xfrm>
          <a:prstGeom prst="rect">
            <a:avLst/>
          </a:prstGeom>
          <a:noFill/>
        </p:spPr>
        <p:txBody>
          <a:bodyPr wrap="square" rtlCol="0">
            <a:spAutoFit/>
          </a:bodyPr>
          <a:lstStyle/>
          <a:p>
            <a:r>
              <a:rPr lang="en-US" dirty="0">
                <a:latin typeface="Marker Felt Thin" panose="02000400000000000000" pitchFamily="2" charset="77"/>
              </a:rPr>
              <a:t>This bar chart illustrates the total revenue for each category. </a:t>
            </a:r>
            <a:r>
              <a:rPr lang="en-US" b="1" dirty="0">
                <a:latin typeface="MARKER FELT THIN" panose="02000400000000000000" pitchFamily="2" charset="77"/>
              </a:rPr>
              <a:t>Sports</a:t>
            </a:r>
            <a:r>
              <a:rPr lang="en-US" dirty="0">
                <a:latin typeface="Marker Felt Thin" panose="02000400000000000000" pitchFamily="2" charset="77"/>
              </a:rPr>
              <a:t> ranked the highest with a total of $4,892. </a:t>
            </a:r>
            <a:r>
              <a:rPr lang="en-US" b="1" dirty="0">
                <a:latin typeface="MARKER FELT THIN" panose="02000400000000000000" pitchFamily="2" charset="77"/>
              </a:rPr>
              <a:t>Music</a:t>
            </a:r>
            <a:r>
              <a:rPr lang="en-US" dirty="0">
                <a:latin typeface="Marker Felt Thin" panose="02000400000000000000" pitchFamily="2" charset="77"/>
              </a:rPr>
              <a:t> is the lowest genre with a total of $3,072</a:t>
            </a:r>
          </a:p>
        </p:txBody>
      </p:sp>
      <p:sp>
        <p:nvSpPr>
          <p:cNvPr id="20" name="TextBox 19">
            <a:extLst>
              <a:ext uri="{FF2B5EF4-FFF2-40B4-BE49-F238E27FC236}">
                <a16:creationId xmlns:a16="http://schemas.microsoft.com/office/drawing/2014/main" id="{8E19CB22-15BF-59BB-C7A5-C18530880109}"/>
              </a:ext>
            </a:extLst>
          </p:cNvPr>
          <p:cNvSpPr txBox="1"/>
          <p:nvPr/>
        </p:nvSpPr>
        <p:spPr>
          <a:xfrm>
            <a:off x="7483942" y="4471056"/>
            <a:ext cx="3356975" cy="646331"/>
          </a:xfrm>
          <a:prstGeom prst="rect">
            <a:avLst/>
          </a:prstGeom>
          <a:noFill/>
        </p:spPr>
        <p:txBody>
          <a:bodyPr wrap="square" rtlCol="0">
            <a:spAutoFit/>
          </a:bodyPr>
          <a:lstStyle/>
          <a:p>
            <a:r>
              <a:rPr lang="en-US" dirty="0">
                <a:latin typeface="Marker Felt Thin" panose="02000400000000000000" pitchFamily="2" charset="77"/>
              </a:rPr>
              <a:t>PG-13, NC-17, and PG movies make up 63% of the company revenue</a:t>
            </a:r>
          </a:p>
        </p:txBody>
      </p:sp>
      <p:pic>
        <p:nvPicPr>
          <p:cNvPr id="29" name="Content Placeholder 23">
            <a:extLst>
              <a:ext uri="{FF2B5EF4-FFF2-40B4-BE49-F238E27FC236}">
                <a16:creationId xmlns:a16="http://schemas.microsoft.com/office/drawing/2014/main" id="{B96F379E-C15C-5DF7-1751-210DB1305B24}"/>
              </a:ext>
            </a:extLst>
          </p:cNvPr>
          <p:cNvPicPr>
            <a:picLocks noChangeAspect="1"/>
          </p:cNvPicPr>
          <p:nvPr/>
        </p:nvPicPr>
        <p:blipFill>
          <a:blip r:embed="rId3"/>
          <a:stretch>
            <a:fillRect/>
          </a:stretch>
        </p:blipFill>
        <p:spPr>
          <a:xfrm>
            <a:off x="905398" y="1371127"/>
            <a:ext cx="5435441" cy="3612357"/>
          </a:xfrm>
          <a:prstGeom prst="rect">
            <a:avLst/>
          </a:prstGeom>
        </p:spPr>
      </p:pic>
    </p:spTree>
    <p:extLst>
      <p:ext uri="{BB962C8B-B14F-4D97-AF65-F5344CB8AC3E}">
        <p14:creationId xmlns:p14="http://schemas.microsoft.com/office/powerpoint/2010/main" val="427558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C35DB-D73B-A471-40C9-6474269C593B}"/>
              </a:ext>
            </a:extLst>
          </p:cNvPr>
          <p:cNvSpPr>
            <a:spLocks noGrp="1"/>
          </p:cNvSpPr>
          <p:nvPr>
            <p:ph type="title"/>
          </p:nvPr>
        </p:nvSpPr>
        <p:spPr>
          <a:xfrm>
            <a:off x="1251678" y="567320"/>
            <a:ext cx="10178322" cy="1492132"/>
          </a:xfrm>
        </p:spPr>
        <p:txBody>
          <a:bodyPr/>
          <a:lstStyle/>
          <a:p>
            <a:pPr algn="ctr"/>
            <a:r>
              <a:rPr lang="en-US" dirty="0" err="1"/>
              <a:t>rockbuster’s</a:t>
            </a:r>
            <a:r>
              <a:rPr lang="en-US" dirty="0"/>
              <a:t> most profitable countries</a:t>
            </a:r>
          </a:p>
        </p:txBody>
      </p:sp>
      <p:sp>
        <p:nvSpPr>
          <p:cNvPr id="14" name="TextBox 13">
            <a:extLst>
              <a:ext uri="{FF2B5EF4-FFF2-40B4-BE49-F238E27FC236}">
                <a16:creationId xmlns:a16="http://schemas.microsoft.com/office/drawing/2014/main" id="{08DD87D1-DF32-DAF8-1D6C-C1934A8D61E2}"/>
              </a:ext>
            </a:extLst>
          </p:cNvPr>
          <p:cNvSpPr txBox="1"/>
          <p:nvPr/>
        </p:nvSpPr>
        <p:spPr>
          <a:xfrm>
            <a:off x="1053745" y="5722311"/>
            <a:ext cx="5706650" cy="646331"/>
          </a:xfrm>
          <a:prstGeom prst="rect">
            <a:avLst/>
          </a:prstGeom>
          <a:noFill/>
        </p:spPr>
        <p:txBody>
          <a:bodyPr wrap="square" rtlCol="0">
            <a:spAutoFit/>
          </a:bodyPr>
          <a:lstStyle/>
          <a:p>
            <a:r>
              <a:rPr lang="en-US" dirty="0">
                <a:latin typeface="Marker Felt Thin" panose="02000400000000000000" pitchFamily="2" charset="77"/>
              </a:rPr>
              <a:t>To view video, hover over image then press play</a:t>
            </a:r>
          </a:p>
          <a:p>
            <a:r>
              <a:rPr lang="en-US" dirty="0">
                <a:latin typeface="Marker Felt Thin" panose="02000400000000000000" pitchFamily="2" charset="77"/>
              </a:rPr>
              <a:t>To view full map </a:t>
            </a:r>
            <a:r>
              <a:rPr lang="en-US" dirty="0">
                <a:latin typeface="Marker Felt Thin" panose="02000400000000000000" pitchFamily="2" charset="77"/>
                <a:hlinkClick r:id="rId5"/>
              </a:rPr>
              <a:t>click here</a:t>
            </a:r>
            <a:endParaRPr lang="en-US" dirty="0">
              <a:latin typeface="Marker Felt Thin" panose="02000400000000000000" pitchFamily="2" charset="77"/>
            </a:endParaRPr>
          </a:p>
        </p:txBody>
      </p:sp>
      <p:sp>
        <p:nvSpPr>
          <p:cNvPr id="15" name="TextBox 14">
            <a:extLst>
              <a:ext uri="{FF2B5EF4-FFF2-40B4-BE49-F238E27FC236}">
                <a16:creationId xmlns:a16="http://schemas.microsoft.com/office/drawing/2014/main" id="{1E6E6837-CAB0-EF21-5DD2-F134248E62A8}"/>
              </a:ext>
            </a:extLst>
          </p:cNvPr>
          <p:cNvSpPr txBox="1"/>
          <p:nvPr/>
        </p:nvSpPr>
        <p:spPr>
          <a:xfrm>
            <a:off x="7332433" y="2359891"/>
            <a:ext cx="3805822" cy="3046988"/>
          </a:xfrm>
          <a:prstGeom prst="rect">
            <a:avLst/>
          </a:prstGeom>
          <a:noFill/>
        </p:spPr>
        <p:txBody>
          <a:bodyPr wrap="square" rtlCol="0">
            <a:spAutoFit/>
          </a:bodyPr>
          <a:lstStyle/>
          <a:p>
            <a:r>
              <a:rPr lang="en-US" sz="3200" dirty="0">
                <a:latin typeface="Marker Felt Thin" panose="02000400000000000000" pitchFamily="2" charset="77"/>
              </a:rPr>
              <a:t>The top 3 countries with the highest revenue </a:t>
            </a:r>
            <a:r>
              <a:rPr lang="en-US" sz="3200" b="1" dirty="0">
                <a:latin typeface="MARKER FELT THIN" panose="02000400000000000000" pitchFamily="2" charset="77"/>
              </a:rPr>
              <a:t>AND</a:t>
            </a:r>
            <a:r>
              <a:rPr lang="en-US" sz="3200" dirty="0">
                <a:latin typeface="Marker Felt Thin" panose="02000400000000000000" pitchFamily="2" charset="77"/>
              </a:rPr>
              <a:t> customer count are India, China, and Japan</a:t>
            </a:r>
          </a:p>
        </p:txBody>
      </p:sp>
      <p:pic>
        <p:nvPicPr>
          <p:cNvPr id="5" name="Screen Recording 2023-03-22 at 6.54.08 PM.mov">
            <a:hlinkClick r:id="" action="ppaction://media"/>
            <a:extLst>
              <a:ext uri="{FF2B5EF4-FFF2-40B4-BE49-F238E27FC236}">
                <a16:creationId xmlns:a16="http://schemas.microsoft.com/office/drawing/2014/main" id="{C66CAD57-1B82-8C0E-8892-5456D94165A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61813" y="1969906"/>
            <a:ext cx="5338987" cy="3536403"/>
          </a:xfrm>
          <a:prstGeom prst="rect">
            <a:avLst/>
          </a:prstGeom>
        </p:spPr>
      </p:pic>
    </p:spTree>
    <p:extLst>
      <p:ext uri="{BB962C8B-B14F-4D97-AF65-F5344CB8AC3E}">
        <p14:creationId xmlns:p14="http://schemas.microsoft.com/office/powerpoint/2010/main" val="1464832638"/>
      </p:ext>
    </p:extLst>
  </p:cSld>
  <p:clrMapOvr>
    <a:masterClrMapping/>
  </p:clrMapOvr>
  <mc:AlternateContent xmlns:mc="http://schemas.openxmlformats.org/markup-compatibility/2006" xmlns:p14="http://schemas.microsoft.com/office/powerpoint/2010/main">
    <mc:Choice Requires="p14">
      <p:transition spd="slow" p14:dur="2000" advTm="79471"/>
    </mc:Choice>
    <mc:Fallback xmlns="">
      <p:transition spd="slow" advTm="79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BD6AA-3F4F-A8E8-9AC4-1E20E073F5A1}"/>
              </a:ext>
            </a:extLst>
          </p:cNvPr>
          <p:cNvSpPr>
            <a:spLocks noGrp="1"/>
          </p:cNvSpPr>
          <p:nvPr>
            <p:ph type="title"/>
          </p:nvPr>
        </p:nvSpPr>
        <p:spPr/>
        <p:txBody>
          <a:bodyPr/>
          <a:lstStyle/>
          <a:p>
            <a:r>
              <a:rPr lang="en-US" dirty="0"/>
              <a:t>Customers with a high lifetime value : Where are they located?</a:t>
            </a:r>
          </a:p>
        </p:txBody>
      </p:sp>
      <p:pic>
        <p:nvPicPr>
          <p:cNvPr id="5" name="Content Placeholder 4">
            <a:extLst>
              <a:ext uri="{FF2B5EF4-FFF2-40B4-BE49-F238E27FC236}">
                <a16:creationId xmlns:a16="http://schemas.microsoft.com/office/drawing/2014/main" id="{5E515F6A-F27D-BE20-2F6D-5A8E267C2F39}"/>
              </a:ext>
            </a:extLst>
          </p:cNvPr>
          <p:cNvPicPr>
            <a:picLocks noGrp="1" noChangeAspect="1"/>
          </p:cNvPicPr>
          <p:nvPr>
            <p:ph idx="1"/>
          </p:nvPr>
        </p:nvPicPr>
        <p:blipFill>
          <a:blip r:embed="rId2"/>
          <a:stretch>
            <a:fillRect/>
          </a:stretch>
        </p:blipFill>
        <p:spPr>
          <a:xfrm>
            <a:off x="1227294" y="2157476"/>
            <a:ext cx="5547519" cy="3450844"/>
          </a:xfrm>
        </p:spPr>
      </p:pic>
      <p:sp>
        <p:nvSpPr>
          <p:cNvPr id="6" name="TextBox 5">
            <a:extLst>
              <a:ext uri="{FF2B5EF4-FFF2-40B4-BE49-F238E27FC236}">
                <a16:creationId xmlns:a16="http://schemas.microsoft.com/office/drawing/2014/main" id="{39E27C63-29C2-F43A-0AE9-3F9AFA9642A2}"/>
              </a:ext>
            </a:extLst>
          </p:cNvPr>
          <p:cNvSpPr txBox="1"/>
          <p:nvPr/>
        </p:nvSpPr>
        <p:spPr>
          <a:xfrm>
            <a:off x="7404642" y="2157476"/>
            <a:ext cx="3560064" cy="3477875"/>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Marker Felt Thin" panose="02000400000000000000" pitchFamily="2" charset="77"/>
              </a:rPr>
              <a:t>Customers with a high lifetime value are found throughout different regions of the world.</a:t>
            </a:r>
          </a:p>
          <a:p>
            <a:endParaRPr lang="en-US" sz="2400" dirty="0">
              <a:latin typeface="Marker Felt Thin" panose="02000400000000000000" pitchFamily="2" charset="77"/>
            </a:endParaRPr>
          </a:p>
          <a:p>
            <a:pPr marL="457200" indent="-457200">
              <a:buFont typeface="Arial" panose="020B0604020202020204" pitchFamily="34" charset="0"/>
              <a:buChar char="•"/>
            </a:pPr>
            <a:r>
              <a:rPr lang="en-US" sz="2400" dirty="0">
                <a:latin typeface="Marker Felt Thin" panose="02000400000000000000" pitchFamily="2" charset="77"/>
              </a:rPr>
              <a:t>The most customers are located in China and the United States</a:t>
            </a:r>
          </a:p>
          <a:p>
            <a:endParaRPr lang="en-US" sz="2800" dirty="0">
              <a:latin typeface="Chalkduster" panose="03050602040202020205" pitchFamily="66" charset="77"/>
            </a:endParaRPr>
          </a:p>
        </p:txBody>
      </p:sp>
      <p:sp>
        <p:nvSpPr>
          <p:cNvPr id="8" name="5-Point Star 7">
            <a:extLst>
              <a:ext uri="{FF2B5EF4-FFF2-40B4-BE49-F238E27FC236}">
                <a16:creationId xmlns:a16="http://schemas.microsoft.com/office/drawing/2014/main" id="{EFADAF88-3F62-0D40-89A0-8D533362FE84}"/>
              </a:ext>
            </a:extLst>
          </p:cNvPr>
          <p:cNvSpPr/>
          <p:nvPr/>
        </p:nvSpPr>
        <p:spPr>
          <a:xfrm>
            <a:off x="3486912" y="2938272"/>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5-Point Star 8">
            <a:extLst>
              <a:ext uri="{FF2B5EF4-FFF2-40B4-BE49-F238E27FC236}">
                <a16:creationId xmlns:a16="http://schemas.microsoft.com/office/drawing/2014/main" id="{42835ECB-D29E-C87F-A7EE-E0DB6FFFA37A}"/>
              </a:ext>
            </a:extLst>
          </p:cNvPr>
          <p:cNvSpPr/>
          <p:nvPr/>
        </p:nvSpPr>
        <p:spPr>
          <a:xfrm>
            <a:off x="3885229" y="3762301"/>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5-Point Star 9">
            <a:extLst>
              <a:ext uri="{FF2B5EF4-FFF2-40B4-BE49-F238E27FC236}">
                <a16:creationId xmlns:a16="http://schemas.microsoft.com/office/drawing/2014/main" id="{183A2877-D48C-B601-BCEE-8B085F3AEBD7}"/>
              </a:ext>
            </a:extLst>
          </p:cNvPr>
          <p:cNvSpPr/>
          <p:nvPr/>
        </p:nvSpPr>
        <p:spPr>
          <a:xfrm>
            <a:off x="3885229" y="4030525"/>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5-Point Star 10">
            <a:extLst>
              <a:ext uri="{FF2B5EF4-FFF2-40B4-BE49-F238E27FC236}">
                <a16:creationId xmlns:a16="http://schemas.microsoft.com/office/drawing/2014/main" id="{79B13648-B27C-E61E-07F1-BDBD45095433}"/>
              </a:ext>
            </a:extLst>
          </p:cNvPr>
          <p:cNvSpPr/>
          <p:nvPr/>
        </p:nvSpPr>
        <p:spPr>
          <a:xfrm>
            <a:off x="3486912" y="4548685"/>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5-Point Star 11">
            <a:extLst>
              <a:ext uri="{FF2B5EF4-FFF2-40B4-BE49-F238E27FC236}">
                <a16:creationId xmlns:a16="http://schemas.microsoft.com/office/drawing/2014/main" id="{D94D523E-A861-3E57-9455-3D3FB2A8EAB9}"/>
              </a:ext>
            </a:extLst>
          </p:cNvPr>
          <p:cNvSpPr/>
          <p:nvPr/>
        </p:nvSpPr>
        <p:spPr>
          <a:xfrm>
            <a:off x="3885229" y="5327904"/>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9343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52F6F-63DD-7D5A-59D9-2DA8684B5A7D}"/>
              </a:ext>
            </a:extLst>
          </p:cNvPr>
          <p:cNvSpPr>
            <a:spLocks noGrp="1"/>
          </p:cNvSpPr>
          <p:nvPr>
            <p:ph type="title"/>
          </p:nvPr>
        </p:nvSpPr>
        <p:spPr/>
        <p:txBody>
          <a:bodyPr/>
          <a:lstStyle/>
          <a:p>
            <a:r>
              <a:rPr lang="en-US" dirty="0"/>
              <a:t>Recommendations  </a:t>
            </a:r>
          </a:p>
        </p:txBody>
      </p:sp>
      <p:sp>
        <p:nvSpPr>
          <p:cNvPr id="3" name="Content Placeholder 2">
            <a:extLst>
              <a:ext uri="{FF2B5EF4-FFF2-40B4-BE49-F238E27FC236}">
                <a16:creationId xmlns:a16="http://schemas.microsoft.com/office/drawing/2014/main" id="{5A8FDB35-CD71-338A-4190-C1E719FB5C81}"/>
              </a:ext>
            </a:extLst>
          </p:cNvPr>
          <p:cNvSpPr>
            <a:spLocks noGrp="1"/>
          </p:cNvSpPr>
          <p:nvPr>
            <p:ph idx="1"/>
          </p:nvPr>
        </p:nvSpPr>
        <p:spPr>
          <a:xfrm>
            <a:off x="1006839" y="1264922"/>
            <a:ext cx="10178322" cy="5343142"/>
          </a:xfrm>
        </p:spPr>
        <p:txBody>
          <a:bodyPr/>
          <a:lstStyle/>
          <a:p>
            <a:r>
              <a:rPr lang="en-US" dirty="0">
                <a:latin typeface="Marker Felt Thin" panose="02000400000000000000" pitchFamily="2" charset="77"/>
              </a:rPr>
              <a:t>To increase competition in the online market, a moderate portion of the marketing budget should go towards promoting the top 10 highest grossing </a:t>
            </a:r>
            <a:r>
              <a:rPr lang="en-US">
                <a:latin typeface="Marker Felt Thin" panose="02000400000000000000" pitchFamily="2" charset="77"/>
              </a:rPr>
              <a:t>movies with </a:t>
            </a:r>
            <a:r>
              <a:rPr lang="en-US" dirty="0">
                <a:latin typeface="Marker Felt Thin" panose="02000400000000000000" pitchFamily="2" charset="77"/>
              </a:rPr>
              <a:t>increased funding allocated to lower performing countries that have a total revenue lower than $500.</a:t>
            </a:r>
          </a:p>
          <a:p>
            <a:pPr marL="0" indent="0">
              <a:buNone/>
            </a:pPr>
            <a:endParaRPr lang="en-US" dirty="0">
              <a:latin typeface="Marker Felt Thin" panose="02000400000000000000" pitchFamily="2" charset="77"/>
            </a:endParaRPr>
          </a:p>
          <a:p>
            <a:r>
              <a:rPr lang="en-US" dirty="0">
                <a:latin typeface="Marker Felt Thin" panose="02000400000000000000" pitchFamily="2" charset="77"/>
              </a:rPr>
              <a:t>New and existing customers should gain access to a free 3 month premium subscription. As it gets closer to their renewal date , a satisfaction survey should be sent incentivizing a discounted premium annual subscription upon completion . The survey should contain open ended questions pertaining to the customers experience navigating the platform, movie selection, and cost of the subscription. </a:t>
            </a:r>
          </a:p>
          <a:p>
            <a:endParaRPr lang="en-US" dirty="0">
              <a:latin typeface="Marker Felt Thin" panose="02000400000000000000" pitchFamily="2" charset="77"/>
            </a:endParaRPr>
          </a:p>
          <a:p>
            <a:r>
              <a:rPr lang="en-US" dirty="0">
                <a:latin typeface="Marker Felt Thin" panose="02000400000000000000" pitchFamily="2" charset="77"/>
              </a:rPr>
              <a:t>To increase revenue, funds should go towards acquiring the licenses for popular Sports, Sci-Fi, and Animation movies that performed well in their respective countries box office, as well as cult classics to attract new customers from different regions. </a:t>
            </a:r>
          </a:p>
          <a:p>
            <a:pPr marL="0" indent="0">
              <a:buNone/>
            </a:pPr>
            <a:endParaRPr lang="en-US" dirty="0">
              <a:latin typeface="Marker Felt Thin" panose="02000400000000000000" pitchFamily="2" charset="77"/>
            </a:endParaRPr>
          </a:p>
          <a:p>
            <a:endParaRPr lang="en-US" dirty="0">
              <a:latin typeface="Marker Felt Thin" panose="02000400000000000000" pitchFamily="2" charset="77"/>
            </a:endParaRPr>
          </a:p>
          <a:p>
            <a:endParaRPr lang="en-US" dirty="0">
              <a:latin typeface="Marker Felt Thin" panose="02000400000000000000" pitchFamily="2" charset="77"/>
            </a:endParaRPr>
          </a:p>
          <a:p>
            <a:endParaRPr lang="en-US" dirty="0">
              <a:latin typeface="Marker Felt Thin" panose="02000400000000000000" pitchFamily="2" charset="77"/>
            </a:endParaRPr>
          </a:p>
        </p:txBody>
      </p:sp>
    </p:spTree>
    <p:extLst>
      <p:ext uri="{BB962C8B-B14F-4D97-AF65-F5344CB8AC3E}">
        <p14:creationId xmlns:p14="http://schemas.microsoft.com/office/powerpoint/2010/main" val="1205635510"/>
      </p:ext>
    </p:extLst>
  </p:cSld>
  <p:clrMapOvr>
    <a:masterClrMapping/>
  </p:clrMapOvr>
</p:sld>
</file>

<file path=ppt/theme/theme1.xml><?xml version="1.0" encoding="utf-8"?>
<a:theme xmlns:a="http://schemas.openxmlformats.org/drawingml/2006/main" name="Badg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{167D6F2C-B051-B04A-BA2D-32CA8E6F3348}tf10001071</Template>
  <TotalTime>5290</TotalTime>
  <Words>461</Words>
  <Application>Microsoft Macintosh PowerPoint</Application>
  <PresentationFormat>Widescreen</PresentationFormat>
  <Paragraphs>42</Paragraphs>
  <Slides>10</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Chalkduster</vt:lpstr>
      <vt:lpstr>Gill Sans MT</vt:lpstr>
      <vt:lpstr>Impact</vt:lpstr>
      <vt:lpstr>MARKER FELT THIN</vt:lpstr>
      <vt:lpstr>MARKER FELT THIN</vt:lpstr>
      <vt:lpstr>Badge</vt:lpstr>
      <vt:lpstr>Rockbuster Stealth:  Data Analysis</vt:lpstr>
      <vt:lpstr>OVerview</vt:lpstr>
      <vt:lpstr>OBJECTIVES</vt:lpstr>
      <vt:lpstr>Movies with high revenue contribution</vt:lpstr>
      <vt:lpstr>Movies with low revenue contribution</vt:lpstr>
      <vt:lpstr>Revenue by genre and rating</vt:lpstr>
      <vt:lpstr>rockbuster’s most profitable countries</vt:lpstr>
      <vt:lpstr>Customers with a high lifetime value : Where are they located?</vt:lpstr>
      <vt:lpstr>Recommendations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SeBrea W</dc:creator>
  <cp:lastModifiedBy>SeBrea W</cp:lastModifiedBy>
  <cp:revision>31</cp:revision>
  <dcterms:created xsi:type="dcterms:W3CDTF">2023-03-18T00:09:41Z</dcterms:created>
  <dcterms:modified xsi:type="dcterms:W3CDTF">2023-08-05T19:02:37Z</dcterms:modified>
</cp:coreProperties>
</file>

<file path=docProps/thumbnail.jpeg>
</file>